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76" r:id="rId7"/>
    <p:sldId id="277" r:id="rId8"/>
    <p:sldId id="278" r:id="rId9"/>
    <p:sldId id="267" r:id="rId10"/>
    <p:sldId id="283" r:id="rId11"/>
    <p:sldId id="269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B4B7D"/>
    <a:srgbClr val="CCFF99"/>
    <a:srgbClr val="66FFFF"/>
    <a:srgbClr val="A7D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D6BB4-1890-4B03-B784-9772078C430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85663-65AE-47B0-A654-A7C24E79D8BF}">
      <dgm:prSet phldrT="[Текст]"/>
      <dgm:spPr/>
      <dgm:t>
        <a:bodyPr/>
        <a:lstStyle/>
        <a:p>
          <a:r>
            <a:rPr lang="ru-RU"/>
            <a:t>формы внеурочной деятельности</a:t>
          </a:r>
        </a:p>
      </dgm:t>
    </dgm:pt>
    <dgm:pt modelId="{F2133E03-939D-473A-8BAF-2C2AE3923DFC}" type="parTrans" cxnId="{4CD71CC8-12CF-45A2-B6BD-7EDB24DAEE9B}">
      <dgm:prSet/>
      <dgm:spPr/>
      <dgm:t>
        <a:bodyPr/>
        <a:lstStyle/>
        <a:p>
          <a:endParaRPr lang="ru-RU"/>
        </a:p>
      </dgm:t>
    </dgm:pt>
    <dgm:pt modelId="{204FA987-E043-400F-8B0B-9841B6AC9EE1}" type="sibTrans" cxnId="{4CD71CC8-12CF-45A2-B6BD-7EDB24DAEE9B}">
      <dgm:prSet/>
      <dgm:spPr/>
      <dgm:t>
        <a:bodyPr/>
        <a:lstStyle/>
        <a:p>
          <a:endParaRPr lang="ru-RU"/>
        </a:p>
      </dgm:t>
    </dgm:pt>
    <dgm:pt modelId="{985A1725-F3FF-4789-A522-0BD4D0191410}">
      <dgm:prSet phldrT="[Текст]"/>
      <dgm:spPr/>
      <dgm:t>
        <a:bodyPr/>
        <a:lstStyle/>
        <a:p>
          <a:r>
            <a:rPr lang="ru-RU"/>
            <a:t>фестиваль детского творчества "Радуга"</a:t>
          </a:r>
        </a:p>
      </dgm:t>
    </dgm:pt>
    <dgm:pt modelId="{4BE2465A-FB86-4330-A18A-3649D39E4467}" type="parTrans" cxnId="{257971AD-C68A-4A38-BAEF-CAFFB530923B}">
      <dgm:prSet/>
      <dgm:spPr/>
      <dgm:t>
        <a:bodyPr/>
        <a:lstStyle/>
        <a:p>
          <a:endParaRPr lang="ru-RU"/>
        </a:p>
      </dgm:t>
    </dgm:pt>
    <dgm:pt modelId="{78CAC434-0D25-46AE-9CE5-E31740738D17}" type="sibTrans" cxnId="{257971AD-C68A-4A38-BAEF-CAFFB530923B}">
      <dgm:prSet/>
      <dgm:spPr/>
      <dgm:t>
        <a:bodyPr/>
        <a:lstStyle/>
        <a:p>
          <a:endParaRPr lang="ru-RU"/>
        </a:p>
      </dgm:t>
    </dgm:pt>
    <dgm:pt modelId="{8D78A864-4030-4080-9D0E-ABD3B0E06546}">
      <dgm:prSet phldrT="[Текст]"/>
      <dgm:spPr/>
      <dgm:t>
        <a:bodyPr/>
        <a:lstStyle/>
        <a:p>
          <a:r>
            <a:rPr lang="ru-RU" dirty="0" smtClean="0"/>
            <a:t>Муниципальные </a:t>
          </a:r>
          <a:r>
            <a:rPr lang="ru-RU" smtClean="0"/>
            <a:t>проблемные площадки</a:t>
          </a:r>
          <a:endParaRPr lang="ru-RU"/>
        </a:p>
      </dgm:t>
    </dgm:pt>
    <dgm:pt modelId="{99CDB159-EF5F-4DDA-885E-6B34695E2C12}" type="parTrans" cxnId="{62585511-6BA5-4E7A-9F51-AA94C147D3E9}">
      <dgm:prSet/>
      <dgm:spPr/>
      <dgm:t>
        <a:bodyPr/>
        <a:lstStyle/>
        <a:p>
          <a:endParaRPr lang="ru-RU"/>
        </a:p>
      </dgm:t>
    </dgm:pt>
    <dgm:pt modelId="{07AC00B1-CA08-466E-926B-94493CCCF845}" type="sibTrans" cxnId="{62585511-6BA5-4E7A-9F51-AA94C147D3E9}">
      <dgm:prSet/>
      <dgm:spPr/>
      <dgm:t>
        <a:bodyPr/>
        <a:lstStyle/>
        <a:p>
          <a:endParaRPr lang="ru-RU"/>
        </a:p>
      </dgm:t>
    </dgm:pt>
    <dgm:pt modelId="{E429DF8F-1E16-454F-B9E3-DF58DFC54B54}">
      <dgm:prSet phldrT="[Текст]"/>
      <dgm:spPr/>
      <dgm:t>
        <a:bodyPr/>
        <a:lstStyle/>
        <a:p>
          <a:r>
            <a:rPr lang="ru-RU" dirty="0"/>
            <a:t>общественные </a:t>
          </a:r>
          <a:r>
            <a:rPr lang="ru-RU" dirty="0" smtClean="0"/>
            <a:t>акции</a:t>
          </a:r>
        </a:p>
        <a:p>
          <a:r>
            <a:rPr lang="ru-RU" dirty="0" err="1" smtClean="0"/>
            <a:t>флешмобы</a:t>
          </a:r>
          <a:endParaRPr lang="ru-RU" dirty="0"/>
        </a:p>
      </dgm:t>
    </dgm:pt>
    <dgm:pt modelId="{A42FD847-8626-4761-8EBF-863A94881AAA}" type="parTrans" cxnId="{20B19C89-F647-48F0-B264-F7B124E5F1F1}">
      <dgm:prSet/>
      <dgm:spPr/>
      <dgm:t>
        <a:bodyPr/>
        <a:lstStyle/>
        <a:p>
          <a:endParaRPr lang="ru-RU"/>
        </a:p>
      </dgm:t>
    </dgm:pt>
    <dgm:pt modelId="{783510AC-1B86-4022-A7D3-899902768E0D}" type="sibTrans" cxnId="{20B19C89-F647-48F0-B264-F7B124E5F1F1}">
      <dgm:prSet/>
      <dgm:spPr/>
      <dgm:t>
        <a:bodyPr/>
        <a:lstStyle/>
        <a:p>
          <a:endParaRPr lang="ru-RU"/>
        </a:p>
      </dgm:t>
    </dgm:pt>
    <dgm:pt modelId="{DE31281D-9E12-4282-A789-10500C1C8485}">
      <dgm:prSet phldrT="[Текст]"/>
      <dgm:spPr/>
      <dgm:t>
        <a:bodyPr/>
        <a:lstStyle/>
        <a:p>
          <a:r>
            <a:rPr lang="ru-RU"/>
            <a:t>Конкурсы</a:t>
          </a:r>
        </a:p>
      </dgm:t>
    </dgm:pt>
    <dgm:pt modelId="{27527E2D-87C7-4559-8AEA-F3D24454E6BC}" type="parTrans" cxnId="{9F36DC56-1E9B-4EE1-B8E4-5443653673D5}">
      <dgm:prSet/>
      <dgm:spPr/>
      <dgm:t>
        <a:bodyPr/>
        <a:lstStyle/>
        <a:p>
          <a:endParaRPr lang="ru-RU"/>
        </a:p>
      </dgm:t>
    </dgm:pt>
    <dgm:pt modelId="{6CCDC6CD-6A40-42C9-8EDD-A491E329BD3B}" type="sibTrans" cxnId="{9F36DC56-1E9B-4EE1-B8E4-5443653673D5}">
      <dgm:prSet/>
      <dgm:spPr/>
      <dgm:t>
        <a:bodyPr/>
        <a:lstStyle/>
        <a:p>
          <a:endParaRPr lang="ru-RU"/>
        </a:p>
      </dgm:t>
    </dgm:pt>
    <dgm:pt modelId="{160B6316-8F01-467C-809F-5644167622A1}">
      <dgm:prSet phldrT="[Текст]"/>
      <dgm:spPr/>
      <dgm:t>
        <a:bodyPr/>
        <a:lstStyle/>
        <a:p>
          <a:r>
            <a:rPr lang="ru-RU" dirty="0"/>
            <a:t>культурно-познавательные программы</a:t>
          </a:r>
        </a:p>
      </dgm:t>
    </dgm:pt>
    <dgm:pt modelId="{39B6520B-8761-47A7-A7C5-D79DDD640C8D}" type="parTrans" cxnId="{85352949-37A7-4A6E-B949-1D06E2BDE0DB}">
      <dgm:prSet/>
      <dgm:spPr/>
      <dgm:t>
        <a:bodyPr/>
        <a:lstStyle/>
        <a:p>
          <a:endParaRPr lang="ru-RU"/>
        </a:p>
      </dgm:t>
    </dgm:pt>
    <dgm:pt modelId="{92731AB2-11DB-4B31-A3F7-A4B81D5A6ABD}" type="sibTrans" cxnId="{85352949-37A7-4A6E-B949-1D06E2BDE0DB}">
      <dgm:prSet/>
      <dgm:spPr/>
      <dgm:t>
        <a:bodyPr/>
        <a:lstStyle/>
        <a:p>
          <a:endParaRPr lang="ru-RU"/>
        </a:p>
      </dgm:t>
    </dgm:pt>
    <dgm:pt modelId="{84DC9961-D982-49F3-A0BC-4AFC53917E89}">
      <dgm:prSet phldrT="[Текст]"/>
      <dgm:spPr/>
      <dgm:t>
        <a:bodyPr/>
        <a:lstStyle/>
        <a:p>
          <a:r>
            <a:rPr lang="ru-RU"/>
            <a:t>традиционные массовые праздники</a:t>
          </a:r>
        </a:p>
      </dgm:t>
    </dgm:pt>
    <dgm:pt modelId="{6378D97D-87A0-4805-BE9A-B2B893E4503B}" type="parTrans" cxnId="{5ADF9525-1F08-434F-B28A-072F902815E3}">
      <dgm:prSet/>
      <dgm:spPr/>
      <dgm:t>
        <a:bodyPr/>
        <a:lstStyle/>
        <a:p>
          <a:endParaRPr lang="ru-RU"/>
        </a:p>
      </dgm:t>
    </dgm:pt>
    <dgm:pt modelId="{C8C346B1-3070-4D31-B3C8-FA1F04F125B7}" type="sibTrans" cxnId="{5ADF9525-1F08-434F-B28A-072F902815E3}">
      <dgm:prSet/>
      <dgm:spPr/>
      <dgm:t>
        <a:bodyPr/>
        <a:lstStyle/>
        <a:p>
          <a:endParaRPr lang="ru-RU"/>
        </a:p>
      </dgm:t>
    </dgm:pt>
    <dgm:pt modelId="{58B275B0-8E27-47A0-9712-172858128432}" type="pres">
      <dgm:prSet presAssocID="{D75D6BB4-1890-4B03-B784-9772078C43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4DACE-43C8-4800-8962-1D0DCE0F3CC6}" type="pres">
      <dgm:prSet presAssocID="{55785663-65AE-47B0-A654-A7C24E79D8BF}" presName="centerShape" presStyleLbl="node0" presStyleIdx="0" presStyleCnt="1" custScaleX="176590"/>
      <dgm:spPr/>
      <dgm:t>
        <a:bodyPr/>
        <a:lstStyle/>
        <a:p>
          <a:endParaRPr lang="ru-RU"/>
        </a:p>
      </dgm:t>
    </dgm:pt>
    <dgm:pt modelId="{73336A95-FE71-4C23-804E-01C7D1A55226}" type="pres">
      <dgm:prSet presAssocID="{4BE2465A-FB86-4330-A18A-3649D39E446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9F3BC04F-3FF0-4EB3-8BCE-E46E08ADD064}" type="pres">
      <dgm:prSet presAssocID="{4BE2465A-FB86-4330-A18A-3649D39E446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422C2D3-A51A-42A9-87D8-502F50FC0E5B}" type="pres">
      <dgm:prSet presAssocID="{985A1725-F3FF-4789-A522-0BD4D0191410}" presName="node" presStyleLbl="node1" presStyleIdx="0" presStyleCnt="6" custScaleX="144158" custRadScaleRad="100135" custRadScaleInc="-4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BAF93-77E5-4470-8372-D16D716330B5}" type="pres">
      <dgm:prSet presAssocID="{99CDB159-EF5F-4DDA-885E-6B34695E2C12}" presName="parTrans" presStyleLbl="sibTrans2D1" presStyleIdx="1" presStyleCnt="6"/>
      <dgm:spPr/>
      <dgm:t>
        <a:bodyPr/>
        <a:lstStyle/>
        <a:p>
          <a:endParaRPr lang="ru-RU"/>
        </a:p>
      </dgm:t>
    </dgm:pt>
    <dgm:pt modelId="{269F78DB-D31A-4D93-8363-73109571E7CE}" type="pres">
      <dgm:prSet presAssocID="{99CDB159-EF5F-4DDA-885E-6B34695E2C1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03D1260-74BF-46E1-A669-B32277F21A35}" type="pres">
      <dgm:prSet presAssocID="{8D78A864-4030-4080-9D0E-ABD3B0E06546}" presName="node" presStyleLbl="node1" presStyleIdx="1" presStyleCnt="6" custScaleX="130265" custRadScaleRad="131167" custRadScaleInc="-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9BE13-4736-4BAF-8C9D-87C2DC9CB027}" type="pres">
      <dgm:prSet presAssocID="{A42FD847-8626-4761-8EBF-863A94881AAA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E024126-2E23-4542-9818-6C8B4F76ECA2}" type="pres">
      <dgm:prSet presAssocID="{A42FD847-8626-4761-8EBF-863A94881AA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0B326AF-DF52-41CB-AE01-2E60A843A81E}" type="pres">
      <dgm:prSet presAssocID="{E429DF8F-1E16-454F-B9E3-DF58DFC54B54}" presName="node" presStyleLbl="node1" presStyleIdx="2" presStyleCnt="6" custScaleX="156128" custScaleY="108316" custRadScaleRad="126746" custRadScaleInc="-6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5480-52D5-4D5B-8BA2-97A842889A25}" type="pres">
      <dgm:prSet presAssocID="{27527E2D-87C7-4559-8AEA-F3D24454E6B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89CD44E-E1A0-4930-9513-EF3EFFFBC0B5}" type="pres">
      <dgm:prSet presAssocID="{27527E2D-87C7-4559-8AEA-F3D24454E6B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49DC839-DAAC-4581-BFA2-D39F13DCD515}" type="pres">
      <dgm:prSet presAssocID="{DE31281D-9E12-4282-A789-10500C1C8485}" presName="node" presStyleLbl="node1" presStyleIdx="3" presStyleCnt="6" custScaleX="15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971A8-E6AC-458E-ACAF-3E9D2F3F8FA8}" type="pres">
      <dgm:prSet presAssocID="{39B6520B-8761-47A7-A7C5-D79DDD640C8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7A26E39-0A5C-45AC-88CE-98E87A818DF6}" type="pres">
      <dgm:prSet presAssocID="{39B6520B-8761-47A7-A7C5-D79DDD640C8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B49F6F7-48FC-4501-BA0D-343EF8A191D0}" type="pres">
      <dgm:prSet presAssocID="{160B6316-8F01-467C-809F-5644167622A1}" presName="node" presStyleLbl="node1" presStyleIdx="4" presStyleCnt="6" custScaleX="152790" custRadScaleRad="124901" custRadScaleInc="16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FA76A-9BE4-4550-8156-B19128740F85}" type="pres">
      <dgm:prSet presAssocID="{6378D97D-87A0-4805-BE9A-B2B893E4503B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7D9AFE7-4598-4B67-95AF-551345187EA4}" type="pres">
      <dgm:prSet presAssocID="{6378D97D-87A0-4805-BE9A-B2B893E4503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4C3B9E2-2CBA-414F-AF3A-A854474622F7}" type="pres">
      <dgm:prSet presAssocID="{84DC9961-D982-49F3-A0BC-4AFC53917E89}" presName="node" presStyleLbl="node1" presStyleIdx="5" presStyleCnt="6" custScaleX="139926" custRadScaleRad="137473" custRadScaleInc="-17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270B0-75AD-4452-B9A8-BA07045AC55F}" type="presOf" srcId="{27527E2D-87C7-4559-8AEA-F3D24454E6BC}" destId="{E3225480-52D5-4D5B-8BA2-97A842889A25}" srcOrd="0" destOrd="0" presId="urn:microsoft.com/office/officeart/2005/8/layout/radial5"/>
    <dgm:cxn modelId="{FD1B3326-1445-4A21-AE6E-5C4F7F5244EC}" type="presOf" srcId="{E429DF8F-1E16-454F-B9E3-DF58DFC54B54}" destId="{20B326AF-DF52-41CB-AE01-2E60A843A81E}" srcOrd="0" destOrd="0" presId="urn:microsoft.com/office/officeart/2005/8/layout/radial5"/>
    <dgm:cxn modelId="{542127C5-61FB-47BE-8664-F7BB4ADCFA56}" type="presOf" srcId="{6378D97D-87A0-4805-BE9A-B2B893E4503B}" destId="{870FA76A-9BE4-4550-8156-B19128740F85}" srcOrd="0" destOrd="0" presId="urn:microsoft.com/office/officeart/2005/8/layout/radial5"/>
    <dgm:cxn modelId="{20B19C89-F647-48F0-B264-F7B124E5F1F1}" srcId="{55785663-65AE-47B0-A654-A7C24E79D8BF}" destId="{E429DF8F-1E16-454F-B9E3-DF58DFC54B54}" srcOrd="2" destOrd="0" parTransId="{A42FD847-8626-4761-8EBF-863A94881AAA}" sibTransId="{783510AC-1B86-4022-A7D3-899902768E0D}"/>
    <dgm:cxn modelId="{4B9E9F25-EA3A-475F-8285-67E4CD798274}" type="presOf" srcId="{A42FD847-8626-4761-8EBF-863A94881AAA}" destId="{A8A9BE13-4736-4BAF-8C9D-87C2DC9CB027}" srcOrd="0" destOrd="0" presId="urn:microsoft.com/office/officeart/2005/8/layout/radial5"/>
    <dgm:cxn modelId="{0137D90A-B47E-4FD1-928D-0420890836C7}" type="presOf" srcId="{84DC9961-D982-49F3-A0BC-4AFC53917E89}" destId="{44C3B9E2-2CBA-414F-AF3A-A854474622F7}" srcOrd="0" destOrd="0" presId="urn:microsoft.com/office/officeart/2005/8/layout/radial5"/>
    <dgm:cxn modelId="{7A993735-5FEE-4FD4-8DED-16941DFE3CB3}" type="presOf" srcId="{39B6520B-8761-47A7-A7C5-D79DDD640C8D}" destId="{27A26E39-0A5C-45AC-88CE-98E87A818DF6}" srcOrd="1" destOrd="0" presId="urn:microsoft.com/office/officeart/2005/8/layout/radial5"/>
    <dgm:cxn modelId="{CF03691F-C16B-42A8-A120-1A42537E63BD}" type="presOf" srcId="{8D78A864-4030-4080-9D0E-ABD3B0E06546}" destId="{B03D1260-74BF-46E1-A669-B32277F21A35}" srcOrd="0" destOrd="0" presId="urn:microsoft.com/office/officeart/2005/8/layout/radial5"/>
    <dgm:cxn modelId="{A97D7398-84CC-4E21-9013-6138A8B905CE}" type="presOf" srcId="{985A1725-F3FF-4789-A522-0BD4D0191410}" destId="{B422C2D3-A51A-42A9-87D8-502F50FC0E5B}" srcOrd="0" destOrd="0" presId="urn:microsoft.com/office/officeart/2005/8/layout/radial5"/>
    <dgm:cxn modelId="{AAEDB078-FA2A-41C3-87E2-F65C81A6069F}" type="presOf" srcId="{D75D6BB4-1890-4B03-B784-9772078C4307}" destId="{58B275B0-8E27-47A0-9712-172858128432}" srcOrd="0" destOrd="0" presId="urn:microsoft.com/office/officeart/2005/8/layout/radial5"/>
    <dgm:cxn modelId="{8229CD2E-9224-40C5-842F-8A44FF7361EA}" type="presOf" srcId="{4BE2465A-FB86-4330-A18A-3649D39E4467}" destId="{9F3BC04F-3FF0-4EB3-8BCE-E46E08ADD064}" srcOrd="1" destOrd="0" presId="urn:microsoft.com/office/officeart/2005/8/layout/radial5"/>
    <dgm:cxn modelId="{85352949-37A7-4A6E-B949-1D06E2BDE0DB}" srcId="{55785663-65AE-47B0-A654-A7C24E79D8BF}" destId="{160B6316-8F01-467C-809F-5644167622A1}" srcOrd="4" destOrd="0" parTransId="{39B6520B-8761-47A7-A7C5-D79DDD640C8D}" sibTransId="{92731AB2-11DB-4B31-A3F7-A4B81D5A6ABD}"/>
    <dgm:cxn modelId="{5ADF9525-1F08-434F-B28A-072F902815E3}" srcId="{55785663-65AE-47B0-A654-A7C24E79D8BF}" destId="{84DC9961-D982-49F3-A0BC-4AFC53917E89}" srcOrd="5" destOrd="0" parTransId="{6378D97D-87A0-4805-BE9A-B2B893E4503B}" sibTransId="{C8C346B1-3070-4D31-B3C8-FA1F04F125B7}"/>
    <dgm:cxn modelId="{9F36DC56-1E9B-4EE1-B8E4-5443653673D5}" srcId="{55785663-65AE-47B0-A654-A7C24E79D8BF}" destId="{DE31281D-9E12-4282-A789-10500C1C8485}" srcOrd="3" destOrd="0" parTransId="{27527E2D-87C7-4559-8AEA-F3D24454E6BC}" sibTransId="{6CCDC6CD-6A40-42C9-8EDD-A491E329BD3B}"/>
    <dgm:cxn modelId="{D172044B-6762-4C8E-8439-625AFABC398F}" type="presOf" srcId="{99CDB159-EF5F-4DDA-885E-6B34695E2C12}" destId="{98CBAF93-77E5-4470-8372-D16D716330B5}" srcOrd="0" destOrd="0" presId="urn:microsoft.com/office/officeart/2005/8/layout/radial5"/>
    <dgm:cxn modelId="{F9DA4007-23D8-4213-8C78-EC32AF5CEA94}" type="presOf" srcId="{DE31281D-9E12-4282-A789-10500C1C8485}" destId="{D49DC839-DAAC-4581-BFA2-D39F13DCD515}" srcOrd="0" destOrd="0" presId="urn:microsoft.com/office/officeart/2005/8/layout/radial5"/>
    <dgm:cxn modelId="{257971AD-C68A-4A38-BAEF-CAFFB530923B}" srcId="{55785663-65AE-47B0-A654-A7C24E79D8BF}" destId="{985A1725-F3FF-4789-A522-0BD4D0191410}" srcOrd="0" destOrd="0" parTransId="{4BE2465A-FB86-4330-A18A-3649D39E4467}" sibTransId="{78CAC434-0D25-46AE-9CE5-E31740738D17}"/>
    <dgm:cxn modelId="{83EFF519-FECA-4538-AB56-62339031B214}" type="presOf" srcId="{160B6316-8F01-467C-809F-5644167622A1}" destId="{5B49F6F7-48FC-4501-BA0D-343EF8A191D0}" srcOrd="0" destOrd="0" presId="urn:microsoft.com/office/officeart/2005/8/layout/radial5"/>
    <dgm:cxn modelId="{030D4AD1-A81E-4E4C-9651-CB6E13D3B100}" type="presOf" srcId="{99CDB159-EF5F-4DDA-885E-6B34695E2C12}" destId="{269F78DB-D31A-4D93-8363-73109571E7CE}" srcOrd="1" destOrd="0" presId="urn:microsoft.com/office/officeart/2005/8/layout/radial5"/>
    <dgm:cxn modelId="{B519185C-17EA-4063-9D1A-9EE2388BC2C7}" type="presOf" srcId="{39B6520B-8761-47A7-A7C5-D79DDD640C8D}" destId="{23F971A8-E6AC-458E-ACAF-3E9D2F3F8FA8}" srcOrd="0" destOrd="0" presId="urn:microsoft.com/office/officeart/2005/8/layout/radial5"/>
    <dgm:cxn modelId="{4CD71CC8-12CF-45A2-B6BD-7EDB24DAEE9B}" srcId="{D75D6BB4-1890-4B03-B784-9772078C4307}" destId="{55785663-65AE-47B0-A654-A7C24E79D8BF}" srcOrd="0" destOrd="0" parTransId="{F2133E03-939D-473A-8BAF-2C2AE3923DFC}" sibTransId="{204FA987-E043-400F-8B0B-9841B6AC9EE1}"/>
    <dgm:cxn modelId="{0EE49FD7-4EF3-40B3-BB4C-58B1FB8A574D}" type="presOf" srcId="{55785663-65AE-47B0-A654-A7C24E79D8BF}" destId="{6EC4DACE-43C8-4800-8962-1D0DCE0F3CC6}" srcOrd="0" destOrd="0" presId="urn:microsoft.com/office/officeart/2005/8/layout/radial5"/>
    <dgm:cxn modelId="{F0ACCFAF-FADE-4231-A0AE-436DC87C33F5}" type="presOf" srcId="{27527E2D-87C7-4559-8AEA-F3D24454E6BC}" destId="{089CD44E-E1A0-4930-9513-EF3EFFFBC0B5}" srcOrd="1" destOrd="0" presId="urn:microsoft.com/office/officeart/2005/8/layout/radial5"/>
    <dgm:cxn modelId="{478BEC09-825B-4660-A6A9-F891EA98BE30}" type="presOf" srcId="{6378D97D-87A0-4805-BE9A-B2B893E4503B}" destId="{37D9AFE7-4598-4B67-95AF-551345187EA4}" srcOrd="1" destOrd="0" presId="urn:microsoft.com/office/officeart/2005/8/layout/radial5"/>
    <dgm:cxn modelId="{1CED516D-7178-4781-BC97-D85206045D45}" type="presOf" srcId="{4BE2465A-FB86-4330-A18A-3649D39E4467}" destId="{73336A95-FE71-4C23-804E-01C7D1A55226}" srcOrd="0" destOrd="0" presId="urn:microsoft.com/office/officeart/2005/8/layout/radial5"/>
    <dgm:cxn modelId="{DA0CAD19-19E6-4462-8A23-164C3F6788A8}" type="presOf" srcId="{A42FD847-8626-4761-8EBF-863A94881AAA}" destId="{9E024126-2E23-4542-9818-6C8B4F76ECA2}" srcOrd="1" destOrd="0" presId="urn:microsoft.com/office/officeart/2005/8/layout/radial5"/>
    <dgm:cxn modelId="{62585511-6BA5-4E7A-9F51-AA94C147D3E9}" srcId="{55785663-65AE-47B0-A654-A7C24E79D8BF}" destId="{8D78A864-4030-4080-9D0E-ABD3B0E06546}" srcOrd="1" destOrd="0" parTransId="{99CDB159-EF5F-4DDA-885E-6B34695E2C12}" sibTransId="{07AC00B1-CA08-466E-926B-94493CCCF845}"/>
    <dgm:cxn modelId="{C99E95A7-BB47-4AA0-B205-32D1F554B81C}" type="presParOf" srcId="{58B275B0-8E27-47A0-9712-172858128432}" destId="{6EC4DACE-43C8-4800-8962-1D0DCE0F3CC6}" srcOrd="0" destOrd="0" presId="urn:microsoft.com/office/officeart/2005/8/layout/radial5"/>
    <dgm:cxn modelId="{91CCFDC2-D16E-4AB7-AA50-EE77A43E1E67}" type="presParOf" srcId="{58B275B0-8E27-47A0-9712-172858128432}" destId="{73336A95-FE71-4C23-804E-01C7D1A55226}" srcOrd="1" destOrd="0" presId="urn:microsoft.com/office/officeart/2005/8/layout/radial5"/>
    <dgm:cxn modelId="{D8D9A173-0AF6-44E5-BE4B-0A818F8BC5DD}" type="presParOf" srcId="{73336A95-FE71-4C23-804E-01C7D1A55226}" destId="{9F3BC04F-3FF0-4EB3-8BCE-E46E08ADD064}" srcOrd="0" destOrd="0" presId="urn:microsoft.com/office/officeart/2005/8/layout/radial5"/>
    <dgm:cxn modelId="{9FCB76CC-0FBC-4675-84BB-518E02618A07}" type="presParOf" srcId="{58B275B0-8E27-47A0-9712-172858128432}" destId="{B422C2D3-A51A-42A9-87D8-502F50FC0E5B}" srcOrd="2" destOrd="0" presId="urn:microsoft.com/office/officeart/2005/8/layout/radial5"/>
    <dgm:cxn modelId="{1EE26CE8-6DE0-44F8-9A3D-260F7D3A6FE0}" type="presParOf" srcId="{58B275B0-8E27-47A0-9712-172858128432}" destId="{98CBAF93-77E5-4470-8372-D16D716330B5}" srcOrd="3" destOrd="0" presId="urn:microsoft.com/office/officeart/2005/8/layout/radial5"/>
    <dgm:cxn modelId="{50091B4C-B7D4-4985-B155-A4693A79AAAC}" type="presParOf" srcId="{98CBAF93-77E5-4470-8372-D16D716330B5}" destId="{269F78DB-D31A-4D93-8363-73109571E7CE}" srcOrd="0" destOrd="0" presId="urn:microsoft.com/office/officeart/2005/8/layout/radial5"/>
    <dgm:cxn modelId="{2B555067-3BA4-4E92-A185-98F47304F84B}" type="presParOf" srcId="{58B275B0-8E27-47A0-9712-172858128432}" destId="{B03D1260-74BF-46E1-A669-B32277F21A35}" srcOrd="4" destOrd="0" presId="urn:microsoft.com/office/officeart/2005/8/layout/radial5"/>
    <dgm:cxn modelId="{3C0BDAAC-331D-4770-9536-AF98F822C779}" type="presParOf" srcId="{58B275B0-8E27-47A0-9712-172858128432}" destId="{A8A9BE13-4736-4BAF-8C9D-87C2DC9CB027}" srcOrd="5" destOrd="0" presId="urn:microsoft.com/office/officeart/2005/8/layout/radial5"/>
    <dgm:cxn modelId="{EF5F41A7-8C70-4F41-9B2D-425575040BBE}" type="presParOf" srcId="{A8A9BE13-4736-4BAF-8C9D-87C2DC9CB027}" destId="{9E024126-2E23-4542-9818-6C8B4F76ECA2}" srcOrd="0" destOrd="0" presId="urn:microsoft.com/office/officeart/2005/8/layout/radial5"/>
    <dgm:cxn modelId="{0CFDE9CA-66CF-4503-9318-855D69353FEE}" type="presParOf" srcId="{58B275B0-8E27-47A0-9712-172858128432}" destId="{20B326AF-DF52-41CB-AE01-2E60A843A81E}" srcOrd="6" destOrd="0" presId="urn:microsoft.com/office/officeart/2005/8/layout/radial5"/>
    <dgm:cxn modelId="{FD383969-5CDA-45C6-A4BD-255032475A7F}" type="presParOf" srcId="{58B275B0-8E27-47A0-9712-172858128432}" destId="{E3225480-52D5-4D5B-8BA2-97A842889A25}" srcOrd="7" destOrd="0" presId="urn:microsoft.com/office/officeart/2005/8/layout/radial5"/>
    <dgm:cxn modelId="{A5B55F4C-D5EB-44B3-A0C6-02A4687143B2}" type="presParOf" srcId="{E3225480-52D5-4D5B-8BA2-97A842889A25}" destId="{089CD44E-E1A0-4930-9513-EF3EFFFBC0B5}" srcOrd="0" destOrd="0" presId="urn:microsoft.com/office/officeart/2005/8/layout/radial5"/>
    <dgm:cxn modelId="{6E7E0944-5014-4D26-BDDE-66A51B733DF8}" type="presParOf" srcId="{58B275B0-8E27-47A0-9712-172858128432}" destId="{D49DC839-DAAC-4581-BFA2-D39F13DCD515}" srcOrd="8" destOrd="0" presId="urn:microsoft.com/office/officeart/2005/8/layout/radial5"/>
    <dgm:cxn modelId="{ED3EC23C-4F3B-4065-BB1F-E2F647B0DD13}" type="presParOf" srcId="{58B275B0-8E27-47A0-9712-172858128432}" destId="{23F971A8-E6AC-458E-ACAF-3E9D2F3F8FA8}" srcOrd="9" destOrd="0" presId="urn:microsoft.com/office/officeart/2005/8/layout/radial5"/>
    <dgm:cxn modelId="{8D70425D-9DEC-409D-B269-F0D8761DD4F6}" type="presParOf" srcId="{23F971A8-E6AC-458E-ACAF-3E9D2F3F8FA8}" destId="{27A26E39-0A5C-45AC-88CE-98E87A818DF6}" srcOrd="0" destOrd="0" presId="urn:microsoft.com/office/officeart/2005/8/layout/radial5"/>
    <dgm:cxn modelId="{7409C23E-772E-4FEB-B356-7FCCD5B4F6C3}" type="presParOf" srcId="{58B275B0-8E27-47A0-9712-172858128432}" destId="{5B49F6F7-48FC-4501-BA0D-343EF8A191D0}" srcOrd="10" destOrd="0" presId="urn:microsoft.com/office/officeart/2005/8/layout/radial5"/>
    <dgm:cxn modelId="{E3BB736E-5510-4A2A-8F0A-1B4FE57C3628}" type="presParOf" srcId="{58B275B0-8E27-47A0-9712-172858128432}" destId="{870FA76A-9BE4-4550-8156-B19128740F85}" srcOrd="11" destOrd="0" presId="urn:microsoft.com/office/officeart/2005/8/layout/radial5"/>
    <dgm:cxn modelId="{093E90A5-87BB-416D-94FE-655DDA957ED3}" type="presParOf" srcId="{870FA76A-9BE4-4550-8156-B19128740F85}" destId="{37D9AFE7-4598-4B67-95AF-551345187EA4}" srcOrd="0" destOrd="0" presId="urn:microsoft.com/office/officeart/2005/8/layout/radial5"/>
    <dgm:cxn modelId="{B037FCAA-951D-4595-BF31-240971CA8399}" type="presParOf" srcId="{58B275B0-8E27-47A0-9712-172858128432}" destId="{44C3B9E2-2CBA-414F-AF3A-A854474622F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4DACE-43C8-4800-8962-1D0DCE0F3CC6}">
      <dsp:nvSpPr>
        <dsp:cNvPr id="0" name=""/>
        <dsp:cNvSpPr/>
      </dsp:nvSpPr>
      <dsp:spPr>
        <a:xfrm>
          <a:off x="2715550" y="2234046"/>
          <a:ext cx="2328136" cy="1318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формы внеурочной деятельности</a:t>
          </a:r>
        </a:p>
      </dsp:txBody>
      <dsp:txXfrm>
        <a:off x="2715550" y="2234046"/>
        <a:ext cx="2328136" cy="1318385"/>
      </dsp:txXfrm>
    </dsp:sp>
    <dsp:sp modelId="{73336A95-FE71-4C23-804E-01C7D1A55226}">
      <dsp:nvSpPr>
        <dsp:cNvPr id="0" name=""/>
        <dsp:cNvSpPr/>
      </dsp:nvSpPr>
      <dsp:spPr>
        <a:xfrm rot="16113186">
          <a:off x="3700476" y="1725820"/>
          <a:ext cx="310632" cy="44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113186">
        <a:off x="3700476" y="1725820"/>
        <a:ext cx="310632" cy="448250"/>
      </dsp:txXfrm>
    </dsp:sp>
    <dsp:sp modelId="{B422C2D3-A51A-42A9-87D8-502F50FC0E5B}">
      <dsp:nvSpPr>
        <dsp:cNvPr id="0" name=""/>
        <dsp:cNvSpPr/>
      </dsp:nvSpPr>
      <dsp:spPr>
        <a:xfrm>
          <a:off x="2639512" y="346"/>
          <a:ext cx="2375697" cy="164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фестиваль детского творчества "Радуга"</a:t>
          </a:r>
        </a:p>
      </dsp:txBody>
      <dsp:txXfrm>
        <a:off x="2639512" y="346"/>
        <a:ext cx="2375697" cy="1647981"/>
      </dsp:txXfrm>
    </dsp:sp>
    <dsp:sp modelId="{98CBAF93-77E5-4470-8372-D16D716330B5}">
      <dsp:nvSpPr>
        <dsp:cNvPr id="0" name=""/>
        <dsp:cNvSpPr/>
      </dsp:nvSpPr>
      <dsp:spPr>
        <a:xfrm rot="19740906">
          <a:off x="4797863" y="1991482"/>
          <a:ext cx="420393" cy="44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740906">
        <a:off x="4797863" y="1991482"/>
        <a:ext cx="420393" cy="448250"/>
      </dsp:txXfrm>
    </dsp:sp>
    <dsp:sp modelId="{B03D1260-74BF-46E1-A669-B32277F21A35}">
      <dsp:nvSpPr>
        <dsp:cNvPr id="0" name=""/>
        <dsp:cNvSpPr/>
      </dsp:nvSpPr>
      <dsp:spPr>
        <a:xfrm>
          <a:off x="5130328" y="673632"/>
          <a:ext cx="2146743" cy="164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Муниципальные </a:t>
          </a:r>
          <a:r>
            <a:rPr lang="ru-RU" sz="1500" kern="1200" smtClean="0"/>
            <a:t>проблемные площадки</a:t>
          </a:r>
          <a:endParaRPr lang="ru-RU" sz="1500" kern="1200"/>
        </a:p>
      </dsp:txBody>
      <dsp:txXfrm>
        <a:off x="5130328" y="673632"/>
        <a:ext cx="2146743" cy="1647981"/>
      </dsp:txXfrm>
    </dsp:sp>
    <dsp:sp modelId="{A8A9BE13-4736-4BAF-8C9D-87C2DC9CB027}">
      <dsp:nvSpPr>
        <dsp:cNvPr id="0" name=""/>
        <dsp:cNvSpPr/>
      </dsp:nvSpPr>
      <dsp:spPr>
        <a:xfrm rot="1680534">
          <a:off x="4810033" y="3234788"/>
          <a:ext cx="266131" cy="44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680534">
        <a:off x="4810033" y="3234788"/>
        <a:ext cx="266131" cy="448250"/>
      </dsp:txXfrm>
    </dsp:sp>
    <dsp:sp modelId="{20B326AF-DF52-41CB-AE01-2E60A843A81E}">
      <dsp:nvSpPr>
        <dsp:cNvPr id="0" name=""/>
        <dsp:cNvSpPr/>
      </dsp:nvSpPr>
      <dsp:spPr>
        <a:xfrm>
          <a:off x="4905872" y="3230888"/>
          <a:ext cx="2572960" cy="1785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общественные </a:t>
          </a:r>
          <a:r>
            <a:rPr lang="ru-RU" sz="1500" kern="1200" dirty="0" smtClean="0"/>
            <a:t>акции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флешмобы</a:t>
          </a:r>
          <a:endParaRPr lang="ru-RU" sz="1500" kern="1200" dirty="0"/>
        </a:p>
      </dsp:txBody>
      <dsp:txXfrm>
        <a:off x="4905872" y="3230888"/>
        <a:ext cx="2572960" cy="1785027"/>
      </dsp:txXfrm>
    </dsp:sp>
    <dsp:sp modelId="{E3225480-52D5-4D5B-8BA2-97A842889A25}">
      <dsp:nvSpPr>
        <dsp:cNvPr id="0" name=""/>
        <dsp:cNvSpPr/>
      </dsp:nvSpPr>
      <dsp:spPr>
        <a:xfrm rot="5400000">
          <a:off x="3724967" y="3611346"/>
          <a:ext cx="309301" cy="44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3724967" y="3611346"/>
        <a:ext cx="309301" cy="448250"/>
      </dsp:txXfrm>
    </dsp:sp>
    <dsp:sp modelId="{D49DC839-DAAC-4581-BFA2-D39F13DCD515}">
      <dsp:nvSpPr>
        <dsp:cNvPr id="0" name=""/>
        <dsp:cNvSpPr/>
      </dsp:nvSpPr>
      <dsp:spPr>
        <a:xfrm>
          <a:off x="2579468" y="4136019"/>
          <a:ext cx="2600300" cy="164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Конкурсы</a:t>
          </a:r>
        </a:p>
      </dsp:txBody>
      <dsp:txXfrm>
        <a:off x="2579468" y="4136019"/>
        <a:ext cx="2600300" cy="1647981"/>
      </dsp:txXfrm>
    </dsp:sp>
    <dsp:sp modelId="{23F971A8-E6AC-458E-ACAF-3E9D2F3F8FA8}">
      <dsp:nvSpPr>
        <dsp:cNvPr id="0" name=""/>
        <dsp:cNvSpPr/>
      </dsp:nvSpPr>
      <dsp:spPr>
        <a:xfrm rot="9293292">
          <a:off x="2658513" y="3184219"/>
          <a:ext cx="244123" cy="44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9293292">
        <a:off x="2658513" y="3184219"/>
        <a:ext cx="244123" cy="448250"/>
      </dsp:txXfrm>
    </dsp:sp>
    <dsp:sp modelId="{5B49F6F7-48FC-4501-BA0D-343EF8A191D0}">
      <dsp:nvSpPr>
        <dsp:cNvPr id="0" name=""/>
        <dsp:cNvSpPr/>
      </dsp:nvSpPr>
      <dsp:spPr>
        <a:xfrm>
          <a:off x="283217" y="3164765"/>
          <a:ext cx="2517950" cy="164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культурно-познавательные программы</a:t>
          </a:r>
        </a:p>
      </dsp:txBody>
      <dsp:txXfrm>
        <a:off x="283217" y="3164765"/>
        <a:ext cx="2517950" cy="1647981"/>
      </dsp:txXfrm>
    </dsp:sp>
    <dsp:sp modelId="{870FA76A-9BE4-4550-8156-B19128740F85}">
      <dsp:nvSpPr>
        <dsp:cNvPr id="0" name=""/>
        <dsp:cNvSpPr/>
      </dsp:nvSpPr>
      <dsp:spPr>
        <a:xfrm rot="12290490">
          <a:off x="2427135" y="2092603"/>
          <a:ext cx="414340" cy="448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290490">
        <a:off x="2427135" y="2092603"/>
        <a:ext cx="414340" cy="448250"/>
      </dsp:txXfrm>
    </dsp:sp>
    <dsp:sp modelId="{44C3B9E2-2CBA-414F-AF3A-A854474622F7}">
      <dsp:nvSpPr>
        <dsp:cNvPr id="0" name=""/>
        <dsp:cNvSpPr/>
      </dsp:nvSpPr>
      <dsp:spPr>
        <a:xfrm>
          <a:off x="148280" y="875611"/>
          <a:ext cx="2305954" cy="164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традиционные массовые праздники</a:t>
          </a:r>
        </a:p>
      </dsp:txBody>
      <dsp:txXfrm>
        <a:off x="148280" y="875611"/>
        <a:ext cx="2305954" cy="1647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66EBD1-B04F-4FE9-A77B-E1FF86F8E1B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AAA58A-313D-4CBC-93F1-0ACCDC601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548680"/>
            <a:ext cx="6143668" cy="286816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Модель взаимодействия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 </a:t>
            </a:r>
            <a:b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МБУДО 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«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Центр развития творчества детей и юношества» 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с образовательными 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учреждениями,  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учреждениями культуры, религиозными организациями и учреждениями по оказанию социальной помощи 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в  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Times New Roman"/>
                <a:ea typeface="Times New Roman"/>
                <a:cs typeface="+mn-cs"/>
              </a:rPr>
              <a:t>совместной организации внеурочной деятельности в соответствии с требованиями ФГОС</a:t>
            </a:r>
            <a:r>
              <a:rPr lang="ru-RU" sz="1800" b="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800" b="0" cap="none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03838" cy="16750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Методисты   МБУДО «ЦРТДиЮ» 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Сюрдо Ольга Николаевна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Шатохина Светлана Николаевна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г. Рославль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шатохина- методист\ПЕДАГОГИ\ГРАМОТЫ МБОУ ДОД ЦРТДиЮ\444.jpg"/>
          <p:cNvPicPr/>
          <p:nvPr/>
        </p:nvPicPr>
        <p:blipFill>
          <a:blip r:embed="rId2" cstate="print"/>
          <a:srcRect l="819" t="721" r="819" b="2170"/>
          <a:stretch>
            <a:fillRect/>
          </a:stretch>
        </p:blipFill>
        <p:spPr bwMode="auto">
          <a:xfrm>
            <a:off x="500034" y="3357538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шатохина- методист\ПЕДАГОГИ\ГРАМОТЫ МБОУ ДОД ЦРТДиЮ\голоевка.jpg"/>
          <p:cNvPicPr/>
          <p:nvPr/>
        </p:nvPicPr>
        <p:blipFill>
          <a:blip r:embed="rId3" cstate="print"/>
          <a:srcRect l="5349" r="1617" b="3472"/>
          <a:stretch>
            <a:fillRect/>
          </a:stretch>
        </p:blipFill>
        <p:spPr bwMode="auto">
          <a:xfrm>
            <a:off x="142844" y="0"/>
            <a:ext cx="23574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шатохина- методист\ПЕДАГОГИ\ГРАМОТЫ МБОУ ДОД ЦРТДиЮ\грамота.jpg"/>
          <p:cNvPicPr/>
          <p:nvPr/>
        </p:nvPicPr>
        <p:blipFill>
          <a:blip r:embed="rId4" cstate="print"/>
          <a:srcRect l="3207" r="2420" b="1320"/>
          <a:stretch>
            <a:fillRect/>
          </a:stretch>
        </p:blipFill>
        <p:spPr bwMode="auto">
          <a:xfrm>
            <a:off x="2643175" y="142852"/>
            <a:ext cx="2286016" cy="34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шатохина- методист\ПЕДАГОГИ\ГРАМОТЫ МБОУ ДОД ЦРТДиЮ\2016\радуга организ диплом.jpg"/>
          <p:cNvPicPr>
            <a:picLocks noChangeAspect="1" noChangeArrowheads="1"/>
          </p:cNvPicPr>
          <p:nvPr/>
        </p:nvPicPr>
        <p:blipFill>
          <a:blip r:embed="rId5" cstate="print"/>
          <a:srcRect l="4963" r="1286" b="2596"/>
          <a:stretch>
            <a:fillRect/>
          </a:stretch>
        </p:blipFill>
        <p:spPr bwMode="auto">
          <a:xfrm>
            <a:off x="5286380" y="285728"/>
            <a:ext cx="2597636" cy="3714776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\Рабочий стол\цртдию  прудок.jpg"/>
          <p:cNvPicPr>
            <a:picLocks noChangeAspect="1" noChangeArrowheads="1"/>
          </p:cNvPicPr>
          <p:nvPr/>
        </p:nvPicPr>
        <p:blipFill>
          <a:blip r:embed="rId6" cstate="print"/>
          <a:srcRect l="4044" r="1286"/>
          <a:stretch>
            <a:fillRect/>
          </a:stretch>
        </p:blipFill>
        <p:spPr bwMode="auto">
          <a:xfrm>
            <a:off x="3428992" y="3000372"/>
            <a:ext cx="2554978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7" name="Прямоугольник 13"/>
          <p:cNvSpPr>
            <a:spLocks noChangeArrowheads="1"/>
          </p:cNvSpPr>
          <p:nvPr/>
        </p:nvSpPr>
        <p:spPr bwMode="auto">
          <a:xfrm>
            <a:off x="1857356" y="2357430"/>
            <a:ext cx="1428760" cy="64294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Благотворительные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Акции, выездные концерты в Дома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милосердия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0" name="Rectangle 1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403" name="Rectangle 115"/>
          <p:cNvSpPr>
            <a:spLocks noChangeArrowheads="1"/>
          </p:cNvSpPr>
          <p:nvPr/>
        </p:nvSpPr>
        <p:spPr bwMode="auto">
          <a:xfrm>
            <a:off x="0" y="-171509"/>
            <a:ext cx="80724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партнёры  взаимодействия МБУДО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ЦРТДиЮ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20" name="Rectangle 132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35" name="Rectangle 147"/>
          <p:cNvSpPr>
            <a:spLocks noChangeArrowheads="1"/>
          </p:cNvSpPr>
          <p:nvPr/>
        </p:nvSpPr>
        <p:spPr bwMode="auto">
          <a:xfrm>
            <a:off x="1905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51" name="Овал 2"/>
          <p:cNvSpPr>
            <a:spLocks noChangeArrowheads="1"/>
          </p:cNvSpPr>
          <p:nvPr/>
        </p:nvSpPr>
        <p:spPr bwMode="auto">
          <a:xfrm>
            <a:off x="2928926" y="2571744"/>
            <a:ext cx="1800225" cy="1647825"/>
          </a:xfrm>
          <a:prstGeom prst="ellipse">
            <a:avLst/>
          </a:prstGeom>
          <a:solidFill>
            <a:srgbClr val="EB4B7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МБУДО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развития творчества детей и юношества»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70" name="Овал 4"/>
          <p:cNvSpPr>
            <a:spLocks noChangeArrowheads="1"/>
          </p:cNvSpPr>
          <p:nvPr/>
        </p:nvSpPr>
        <p:spPr bwMode="auto">
          <a:xfrm>
            <a:off x="3929058" y="428604"/>
            <a:ext cx="1524000" cy="914400"/>
          </a:xfrm>
          <a:prstGeom prst="ellipse">
            <a:avLst/>
          </a:prstGeom>
          <a:solidFill>
            <a:srgbClr val="A7D9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9" name="Овал 7"/>
          <p:cNvSpPr>
            <a:spLocks noChangeArrowheads="1"/>
          </p:cNvSpPr>
          <p:nvPr/>
        </p:nvSpPr>
        <p:spPr bwMode="auto">
          <a:xfrm>
            <a:off x="6357950" y="2786058"/>
            <a:ext cx="1733550" cy="1390650"/>
          </a:xfrm>
          <a:prstGeom prst="ellipse">
            <a:avLst/>
          </a:prstGeom>
          <a:solidFill>
            <a:srgbClr val="66FFFF"/>
          </a:solidFill>
          <a:ln w="9525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Учреждения  по оказанию  социальной помощи  в г.Рославль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8" name="Овал 8"/>
          <p:cNvSpPr>
            <a:spLocks noChangeArrowheads="1"/>
          </p:cNvSpPr>
          <p:nvPr/>
        </p:nvSpPr>
        <p:spPr bwMode="auto">
          <a:xfrm>
            <a:off x="0" y="2428869"/>
            <a:ext cx="1714448" cy="1214446"/>
          </a:xfrm>
          <a:prstGeom prst="ellipse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Учреждения культуры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36" name="Овал 10"/>
          <p:cNvSpPr>
            <a:spLocks noChangeArrowheads="1"/>
          </p:cNvSpPr>
          <p:nvPr/>
        </p:nvSpPr>
        <p:spPr bwMode="auto">
          <a:xfrm>
            <a:off x="428596" y="5643578"/>
            <a:ext cx="2305050" cy="8509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Общеобразовательные школы города и района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50" name="Овал 11"/>
          <p:cNvSpPr>
            <a:spLocks noChangeArrowheads="1"/>
          </p:cNvSpPr>
          <p:nvPr/>
        </p:nvSpPr>
        <p:spPr bwMode="auto">
          <a:xfrm>
            <a:off x="6072198" y="5572140"/>
            <a:ext cx="1819275" cy="1092200"/>
          </a:xfrm>
          <a:prstGeom prst="ellipse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 дневного пребывания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4" name="Прямоугольник 17"/>
          <p:cNvSpPr>
            <a:spLocks noChangeArrowheads="1"/>
          </p:cNvSpPr>
          <p:nvPr/>
        </p:nvSpPr>
        <p:spPr bwMode="auto">
          <a:xfrm>
            <a:off x="3786182" y="1357298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программы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3" name="Прямоугольник 18"/>
          <p:cNvSpPr>
            <a:spLocks noChangeArrowheads="1"/>
          </p:cNvSpPr>
          <p:nvPr/>
        </p:nvSpPr>
        <p:spPr bwMode="auto">
          <a:xfrm>
            <a:off x="3286116" y="1928802"/>
            <a:ext cx="1400175" cy="46672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представления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1" name="Прямоугольник 20"/>
          <p:cNvSpPr>
            <a:spLocks noChangeArrowheads="1"/>
          </p:cNvSpPr>
          <p:nvPr/>
        </p:nvSpPr>
        <p:spPr bwMode="auto">
          <a:xfrm>
            <a:off x="6215074" y="1285860"/>
            <a:ext cx="1357322" cy="500065"/>
          </a:xfrm>
          <a:prstGeom prst="rect">
            <a:avLst/>
          </a:prstGeom>
          <a:solidFill>
            <a:srgbClr val="FFFFFF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ЦРТДиЮ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0" name="Прямоугольник 21"/>
          <p:cNvSpPr>
            <a:spLocks noChangeArrowheads="1"/>
          </p:cNvSpPr>
          <p:nvPr/>
        </p:nvSpPr>
        <p:spPr bwMode="auto">
          <a:xfrm>
            <a:off x="5500694" y="1785926"/>
            <a:ext cx="135255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Выставки учащихся ЦРТДиЮ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59" name="Прямоугольник 22"/>
          <p:cNvSpPr>
            <a:spLocks noChangeArrowheads="1"/>
          </p:cNvSpPr>
          <p:nvPr/>
        </p:nvSpPr>
        <p:spPr bwMode="auto">
          <a:xfrm>
            <a:off x="4357686" y="2571744"/>
            <a:ext cx="842962" cy="357190"/>
          </a:xfrm>
          <a:prstGeom prst="rect">
            <a:avLst/>
          </a:prstGeom>
          <a:solidFill>
            <a:srgbClr val="FFFFFF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58" name="Прямоугольник 23"/>
          <p:cNvSpPr>
            <a:spLocks noChangeArrowheads="1"/>
          </p:cNvSpPr>
          <p:nvPr/>
        </p:nvSpPr>
        <p:spPr bwMode="auto">
          <a:xfrm>
            <a:off x="5072066" y="2214554"/>
            <a:ext cx="12192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Конференции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56" name="Прямоугольник 26"/>
          <p:cNvSpPr>
            <a:spLocks noChangeArrowheads="1"/>
          </p:cNvSpPr>
          <p:nvPr/>
        </p:nvSpPr>
        <p:spPr bwMode="auto">
          <a:xfrm>
            <a:off x="6215074" y="3929066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Праздники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55" name="Прямоугольник 27"/>
          <p:cNvSpPr>
            <a:spLocks noChangeArrowheads="1"/>
          </p:cNvSpPr>
          <p:nvPr/>
        </p:nvSpPr>
        <p:spPr bwMode="auto">
          <a:xfrm>
            <a:off x="5357818" y="3571876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Игровые программы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9" name="Прямоугольник 28"/>
          <p:cNvSpPr>
            <a:spLocks noChangeArrowheads="1"/>
          </p:cNvSpPr>
          <p:nvPr/>
        </p:nvSpPr>
        <p:spPr bwMode="auto">
          <a:xfrm>
            <a:off x="4786314" y="3143248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Концерты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7" name="Прямоугольник 33"/>
          <p:cNvSpPr>
            <a:spLocks noChangeArrowheads="1"/>
          </p:cNvSpPr>
          <p:nvPr/>
        </p:nvSpPr>
        <p:spPr bwMode="auto">
          <a:xfrm>
            <a:off x="4357686" y="4000504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Концерты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6" name="Прямоугольник 36"/>
          <p:cNvSpPr>
            <a:spLocks noChangeArrowheads="1"/>
          </p:cNvSpPr>
          <p:nvPr/>
        </p:nvSpPr>
        <p:spPr bwMode="auto">
          <a:xfrm>
            <a:off x="4786314" y="4429132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Веселые старты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5" name="Прямоугольник 37"/>
          <p:cNvSpPr>
            <a:spLocks noChangeArrowheads="1"/>
          </p:cNvSpPr>
          <p:nvPr/>
        </p:nvSpPr>
        <p:spPr bwMode="auto">
          <a:xfrm>
            <a:off x="5214942" y="4857760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4" name="Прямоугольник 38"/>
          <p:cNvSpPr>
            <a:spLocks noChangeArrowheads="1"/>
          </p:cNvSpPr>
          <p:nvPr/>
        </p:nvSpPr>
        <p:spPr bwMode="auto">
          <a:xfrm>
            <a:off x="5715008" y="5214950"/>
            <a:ext cx="914400" cy="43815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Викторины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2" name="Прямоугольник 49"/>
          <p:cNvSpPr>
            <a:spLocks noChangeArrowheads="1"/>
          </p:cNvSpPr>
          <p:nvPr/>
        </p:nvSpPr>
        <p:spPr bwMode="auto">
          <a:xfrm>
            <a:off x="1000100" y="5286388"/>
            <a:ext cx="2552700" cy="285750"/>
          </a:xfrm>
          <a:prstGeom prst="rect">
            <a:avLst/>
          </a:prstGeom>
          <a:solidFill>
            <a:srgbClr val="FFFFFF"/>
          </a:solidFill>
          <a:ln w="25400">
            <a:solidFill>
              <a:srgbClr val="CC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Слеты РРДО «Ребячья республика»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41" name="Прямоугольник 54"/>
          <p:cNvSpPr>
            <a:spLocks noChangeArrowheads="1"/>
          </p:cNvSpPr>
          <p:nvPr/>
        </p:nvSpPr>
        <p:spPr bwMode="auto">
          <a:xfrm>
            <a:off x="785786" y="4786322"/>
            <a:ext cx="3190875" cy="355600"/>
          </a:xfrm>
          <a:prstGeom prst="rect">
            <a:avLst/>
          </a:prstGeom>
          <a:solidFill>
            <a:srgbClr val="FFFFFF"/>
          </a:solidFill>
          <a:ln w="25400">
            <a:solidFill>
              <a:srgbClr val="CC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Фестивали, конкурсы, выставки, концерты,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40" name="Прямоугольник 55"/>
          <p:cNvSpPr>
            <a:spLocks noChangeArrowheads="1"/>
          </p:cNvSpPr>
          <p:nvPr/>
        </p:nvSpPr>
        <p:spPr bwMode="auto">
          <a:xfrm>
            <a:off x="2428860" y="4214818"/>
            <a:ext cx="1214446" cy="428628"/>
          </a:xfrm>
          <a:prstGeom prst="rect">
            <a:avLst/>
          </a:prstGeom>
          <a:solidFill>
            <a:srgbClr val="FFFFFF"/>
          </a:solidFill>
          <a:ln w="25400">
            <a:solidFill>
              <a:srgbClr val="CC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Новогодние праздники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438" name="Прямоугольник 58"/>
          <p:cNvSpPr>
            <a:spLocks noChangeArrowheads="1"/>
          </p:cNvSpPr>
          <p:nvPr/>
        </p:nvSpPr>
        <p:spPr bwMode="auto">
          <a:xfrm>
            <a:off x="1928794" y="3429000"/>
            <a:ext cx="928694" cy="428628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Концерты, выставки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54" name="Rectangle 166"/>
          <p:cNvSpPr>
            <a:spLocks noChangeArrowheads="1"/>
          </p:cNvSpPr>
          <p:nvPr/>
        </p:nvSpPr>
        <p:spPr bwMode="auto">
          <a:xfrm>
            <a:off x="1643042" y="1857364"/>
            <a:ext cx="838200" cy="4699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Выставки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53" name="Прямоугольник 59"/>
          <p:cNvSpPr>
            <a:spLocks noChangeArrowheads="1"/>
          </p:cNvSpPr>
          <p:nvPr/>
        </p:nvSpPr>
        <p:spPr bwMode="auto">
          <a:xfrm>
            <a:off x="1071538" y="3500438"/>
            <a:ext cx="857256" cy="428628"/>
          </a:xfrm>
          <a:prstGeom prst="rect">
            <a:avLst/>
          </a:prstGeom>
          <a:solidFill>
            <a:srgbClr val="FFFFFF"/>
          </a:solidFill>
          <a:ln w="25400">
            <a:solidFill>
              <a:srgbClr val="8064A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Городские праздники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71" name="Rectangle 1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86" name="Rectangle 19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87" name="Rectangle 19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03" name="Rectangle 215"/>
          <p:cNvSpPr>
            <a:spLocks noChangeArrowheads="1"/>
          </p:cNvSpPr>
          <p:nvPr/>
        </p:nvSpPr>
        <p:spPr bwMode="auto">
          <a:xfrm>
            <a:off x="1905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Овал 2"/>
          <p:cNvSpPr>
            <a:spLocks noChangeArrowheads="1"/>
          </p:cNvSpPr>
          <p:nvPr/>
        </p:nvSpPr>
        <p:spPr bwMode="auto">
          <a:xfrm>
            <a:off x="6215074" y="357166"/>
            <a:ext cx="1857388" cy="857256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Выставочный зал,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краеведческий музей</a:t>
            </a:r>
          </a:p>
        </p:txBody>
      </p:sp>
      <p:sp>
        <p:nvSpPr>
          <p:cNvPr id="150" name="Овал 8"/>
          <p:cNvSpPr>
            <a:spLocks noChangeArrowheads="1"/>
          </p:cNvSpPr>
          <p:nvPr/>
        </p:nvSpPr>
        <p:spPr bwMode="auto">
          <a:xfrm>
            <a:off x="142844" y="428604"/>
            <a:ext cx="1785950" cy="11430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Религиозные организации                  г. Рославль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66" name="Прямоугольник 14"/>
          <p:cNvSpPr>
            <a:spLocks noChangeArrowheads="1"/>
          </p:cNvSpPr>
          <p:nvPr/>
        </p:nvSpPr>
        <p:spPr bwMode="auto">
          <a:xfrm>
            <a:off x="1071538" y="1500174"/>
            <a:ext cx="914400" cy="4667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821533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В заключение хочется сказать, что объединение усилий </a:t>
            </a:r>
            <a:r>
              <a:rPr lang="ru-RU" sz="2800" dirty="0" smtClean="0"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социальных партнеров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и учреждения дополнительного образования создает условия для формирования навыков участия школьников в различных формах деятельности, приобретения ими эмоционального, духовного и социального опыта, что является необходимой основой становления гармоничной и нравственной личности, достойного гражданина и члена общества.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6624736" cy="151216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868"/>
            <a:ext cx="78581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Новизна:</a:t>
            </a:r>
            <a:endParaRPr lang="ru-RU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Организация  различных видов внеурочной деятельности, через взаимодействие (социальное партнёрство) МБУДО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ЦРТДиЮ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 с образовательными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учреждениями,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учреждениями культуры, религиозными организациями и учреждениями по оказанию социальной помощи в контексте ФГОС. Внеурочная деятельность может быть территориально организована как в общеобразовательном учреждении, так и за его пределами. При отсутствии возможности для реализации внеурочной деятельности образовательное учреждение в рамках соответствующих муниципальных заданий, формируемых учредителем, использует возможности образовательных учреждений дополнительного образования.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Актуальность:</a:t>
            </a:r>
            <a:endParaRPr lang="ru-RU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Объединение ресурсов образовательных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учреждений,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учреждений культуры, религиозных организаций  и учреждений  по оказанию социальной помощи способных  создать  образовательную систему с уникальными возможностями в решении вопросов образования и воспитания  детей.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3231654"/>
            <a:ext cx="8215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238" y="116632"/>
            <a:ext cx="7776864" cy="576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Взаимодействие  МБУДО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ЦРТДиЮ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 и образовательных учреждений, учреждений культуры, религиозных организаций, учреждений по оказанию социальной помощи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социальных партнеров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совместной организации внеурочной деятельности в соответствии с требованиями ФГОС.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190500">
              <a:lnSpc>
                <a:spcPct val="150000"/>
              </a:lnSpc>
              <a:spcAft>
                <a:spcPts val="0"/>
              </a:spcAft>
            </a:pPr>
            <a:endParaRPr lang="ru-RU" i="1" dirty="0" smtClean="0">
              <a:latin typeface="Times New Roman"/>
              <a:ea typeface="Times New Roman"/>
              <a:cs typeface="Times New Roman"/>
            </a:endParaRPr>
          </a:p>
          <a:p>
            <a:pPr indent="190500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Использовать ресурсы  и положительный опыт  взаимодействия, сложившийся в системе дополнительного образования города  и района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Развивать мотивацию  </a:t>
            </a:r>
            <a:r>
              <a:rPr lang="ru-RU">
                <a:latin typeface="Times New Roman"/>
                <a:ea typeface="Times New Roman"/>
                <a:cs typeface="Times New Roman"/>
              </a:rPr>
              <a:t>личности </a:t>
            </a:r>
            <a:r>
              <a:rPr lang="ru-RU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mtClean="0">
                <a:latin typeface="Times New Roman"/>
                <a:ea typeface="Times New Roman"/>
                <a:cs typeface="Times New Roman"/>
              </a:rPr>
              <a:t>ребенка </a:t>
            </a:r>
            <a:r>
              <a:rPr lang="ru-RU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 познанию и творчеству;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Формировать свободу  выбора, опору  на личные интересы и мотивы учащихся,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направленные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обретение своей гражданской и социокультурной идентичности.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55245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19050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831545"/>
            <a:ext cx="8215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116" y="18864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ctr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Модель взаимодействия МБУДО «ЦРТДиЮ» с образовательными 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учреждениями, 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учреждениями культуры, религиозными организациями и учреждениями по оказанию социальной помощи  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совместной организации внеурочной деятельности в соответствии с требованиями ФГОС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90500" algn="ctr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428596" y="2214554"/>
            <a:ext cx="1389063" cy="3135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5B3D7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партнеры: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Общеобразовательные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учреждения Рославльского района, учреждения культуры, религиозные  организации и учреждения  по оказанию социальной помощи.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928926" y="1714488"/>
            <a:ext cx="2071701" cy="64295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Нормативно- правовая основа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928926" y="2571744"/>
            <a:ext cx="2071702" cy="7143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Согласование ведущих целевых установок  воспитания и социализации учащихся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rot="10800000" flipV="1">
            <a:off x="3000364" y="3571876"/>
            <a:ext cx="2071702" cy="50006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00364" y="4357694"/>
            <a:ext cx="2000264" cy="50006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Ресурсы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928926" y="5214950"/>
            <a:ext cx="2143140" cy="50006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Технология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взаимодействия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71802" y="6072206"/>
            <a:ext cx="2000264" cy="50006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 результативности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072198" y="2571744"/>
            <a:ext cx="1531938" cy="23034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МБУДО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«Центр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развития творчества детей и юношества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" name="AutoShape 17"/>
          <p:cNvSpPr>
            <a:spLocks noChangeShapeType="1"/>
          </p:cNvSpPr>
          <p:nvPr/>
        </p:nvSpPr>
        <p:spPr bwMode="auto">
          <a:xfrm flipH="1">
            <a:off x="1857356" y="1785927"/>
            <a:ext cx="1143008" cy="714380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/>
          <p:cNvSpPr>
            <a:spLocks noChangeShapeType="1"/>
          </p:cNvSpPr>
          <p:nvPr/>
        </p:nvSpPr>
        <p:spPr bwMode="auto">
          <a:xfrm flipH="1">
            <a:off x="5143504" y="4286256"/>
            <a:ext cx="928694" cy="45719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3"/>
          <p:cNvSpPr>
            <a:spLocks noChangeShapeType="1"/>
          </p:cNvSpPr>
          <p:nvPr/>
        </p:nvSpPr>
        <p:spPr bwMode="auto">
          <a:xfrm flipV="1">
            <a:off x="1857356" y="2571744"/>
            <a:ext cx="1071570" cy="428628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/>
          <p:cNvSpPr>
            <a:spLocks noChangeShapeType="1"/>
          </p:cNvSpPr>
          <p:nvPr/>
        </p:nvSpPr>
        <p:spPr bwMode="auto">
          <a:xfrm flipH="1" flipV="1">
            <a:off x="5214942" y="1643050"/>
            <a:ext cx="1000132" cy="928694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/>
          <p:cNvSpPr>
            <a:spLocks noChangeShapeType="1"/>
          </p:cNvSpPr>
          <p:nvPr/>
        </p:nvSpPr>
        <p:spPr bwMode="auto">
          <a:xfrm>
            <a:off x="1857356" y="3357562"/>
            <a:ext cx="1143008" cy="214314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7"/>
          <p:cNvSpPr>
            <a:spLocks noChangeShapeType="1"/>
          </p:cNvSpPr>
          <p:nvPr/>
        </p:nvSpPr>
        <p:spPr bwMode="auto">
          <a:xfrm flipH="1" flipV="1">
            <a:off x="5214942" y="3500438"/>
            <a:ext cx="857256" cy="214314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/>
          <p:cNvSpPr>
            <a:spLocks noChangeShapeType="1"/>
          </p:cNvSpPr>
          <p:nvPr/>
        </p:nvSpPr>
        <p:spPr bwMode="auto">
          <a:xfrm>
            <a:off x="1857356" y="3929066"/>
            <a:ext cx="1143008" cy="428628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5"/>
          <p:cNvSpPr>
            <a:spLocks noChangeShapeType="1"/>
          </p:cNvSpPr>
          <p:nvPr/>
        </p:nvSpPr>
        <p:spPr bwMode="auto">
          <a:xfrm flipH="1" flipV="1">
            <a:off x="5214942" y="2500306"/>
            <a:ext cx="857256" cy="714380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/>
          <p:cNvSpPr>
            <a:spLocks noChangeShapeType="1"/>
          </p:cNvSpPr>
          <p:nvPr/>
        </p:nvSpPr>
        <p:spPr bwMode="auto">
          <a:xfrm>
            <a:off x="1785919" y="4429132"/>
            <a:ext cx="1143008" cy="785818"/>
          </a:xfrm>
          <a:prstGeom prst="straightConnector1">
            <a:avLst/>
          </a:prstGeom>
          <a:noFill/>
          <a:ln w="38100">
            <a:solidFill>
              <a:srgbClr val="DBE5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"/>
          <p:cNvSpPr>
            <a:spLocks noChangeShapeType="1"/>
          </p:cNvSpPr>
          <p:nvPr/>
        </p:nvSpPr>
        <p:spPr bwMode="auto">
          <a:xfrm flipH="1">
            <a:off x="5214942" y="4572008"/>
            <a:ext cx="857256" cy="571504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"/>
          <p:cNvSpPr>
            <a:spLocks noChangeShapeType="1"/>
          </p:cNvSpPr>
          <p:nvPr/>
        </p:nvSpPr>
        <p:spPr bwMode="auto">
          <a:xfrm>
            <a:off x="1785918" y="5214950"/>
            <a:ext cx="1143008" cy="857256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"/>
          <p:cNvSpPr>
            <a:spLocks noChangeShapeType="1"/>
          </p:cNvSpPr>
          <p:nvPr/>
        </p:nvSpPr>
        <p:spPr bwMode="auto">
          <a:xfrm flipH="1">
            <a:off x="5072065" y="4857760"/>
            <a:ext cx="1428759" cy="1143008"/>
          </a:xfrm>
          <a:prstGeom prst="straightConnector1">
            <a:avLst/>
          </a:prstGeom>
          <a:noFill/>
          <a:ln w="38100">
            <a:solidFill>
              <a:srgbClr val="C6D9F1"/>
            </a:solidFill>
            <a:round/>
            <a:headEnd type="oval" w="med" len="med"/>
            <a:tailEnd type="oval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000547"/>
            <a:ext cx="796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74264"/>
            <a:ext cx="8072462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 – правовая основа.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является заключение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«Договора  о безвозмездном пользовании имуществом» между МБУДО «ЦРТДиЮ» и общеобразовательными учреждениями</a:t>
            </a: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«Планом совместной деятельности» между МБУДО «ЦРТДиЮ» и учреждениями культуры</a:t>
            </a: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«План совместной деятельности» 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религиозными организациями и учреждениями по оказанию социальной помощи.                                                                                                                                                            Перспективы совместной деятельности учитываются в программах развития учреждений. Мероприятия со стороны МБУДО «ЦРТДиЮ» отражаются  в плане работы учреждения.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Согласование ведущих целевых установок воспитания и социализации учащихся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этот основополагающий аспект касается постановки конкретных целевых установок, стоящих перед  учреждениями: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и совершенствование человеческой сущности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посредством социально-педагогической и социально-культурной поддержки их собственных усилий, направленных на обретение своей личностной, гражданской и социокультурной идентичности.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создание таких форм внеурочной деятельности, которые не являются формальными внеклассными мероприятиями, а организуются как событие, в котором осуществляется непосредственное взаимодействие всех агентов воспитания.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282" y="221992"/>
            <a:ext cx="8143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Ресурсы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являются важным аспектом эффективной работы.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Безусловно,  Центр развития творчества детей и юношества обладает большими возможностями в организации образовательной, воспитательной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досуговой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деятельности детей и подростков.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1841992"/>
              </p:ext>
            </p:extLst>
          </p:nvPr>
        </p:nvGraphicFramePr>
        <p:xfrm>
          <a:off x="899592" y="2492896"/>
          <a:ext cx="6264696" cy="3312368"/>
        </p:xfrm>
        <a:graphic>
          <a:graphicData uri="http://schemas.openxmlformats.org/drawingml/2006/table">
            <a:tbl>
              <a:tblPr/>
              <a:tblGrid>
                <a:gridCol w="1741284"/>
                <a:gridCol w="1855843"/>
                <a:gridCol w="2667569"/>
              </a:tblGrid>
              <a:tr h="66247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РЕСУРСЫ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98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Педагогические кадры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Оборудованные помещения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Организационная, информационная, информационно-методическая, материально- техническая базы.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79187"/>
            <a:ext cx="82153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Технология взаимодействия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социальных партнеров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и МБУДО «ЦРТДиЮ»  зависит от вида и направления внеурочной деятельности. Мероприятия в форме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фестивалей, конкурсов, выставок,  конференций и т.п. организуются на основе Положений, разрабатываемых МБОУДО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ЦРТДиЮ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», которые утверждаются приказом Комитета образования, отражаются в плане мероприятий Комитета образования, плане работы МБОУДО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ЦРТДиЮ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» и доводятся до сведения всех общеобразовательных учреждений района через информационный портал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Рославльского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комитета образования.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Анонс мероприятия размещается на сайте МБОУДО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ЦРТДиЮ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Учитывая имеющиеся ресурсы, организацию проведения мероприятий, церемонию награждения берет на себя Центр развития творчества детей и юношества, а подготовку учащихся – общеобразовательное учреждение города и района.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11875"/>
            <a:ext cx="81439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Мониторинг результативности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 проводимой работы является не только аспектом взаимодействия, но прежде всего компонентом качества. Четко определить воспитательный результат конкретного мероприятия достаточно сложно, но показательной является методика, позволяющая судить о степени эмоционального включения, сопричастности </a:t>
            </a:r>
            <a:r>
              <a:rPr lang="ru-RU" sz="2400" dirty="0" smtClean="0"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учащихся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происходящему событию.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e Mono" pitchFamily="49" charset="0"/>
                <a:ea typeface="Times New Roman" pitchFamily="18" charset="0"/>
                <a:cs typeface="Times New Roman" pitchFamily="18" charset="0"/>
              </a:rPr>
              <a:t> Используемые методы и формы мониторинга – анкетирование, мини-опрос, книга отзывов, организация рефлексии, анализ проявления детской инициативы позволяют формировать представление о степени воспитательного воздействия и эффективности совместно организуемой внеурочной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e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03363644"/>
              </p:ext>
            </p:extLst>
          </p:nvPr>
        </p:nvGraphicFramePr>
        <p:xfrm>
          <a:off x="285720" y="785794"/>
          <a:ext cx="778674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14612" y="99956"/>
            <a:ext cx="3345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взаимодействия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386</TotalTime>
  <Words>407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Модель взаимодействия   МБУДО «Центр развития творчества детей и юношества» с образовательными  учреждениями,  учреждениями культуры, религиозными организациями и учреждениями по оказанию социальной помощи  в  совместной организации внеурочной деятельности в соответствии с требованиями ФГОС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взаимодействия  МБОУДО «ЦРТДиЮ» и образовательных учреждений Рославльского  района по совместной организации внеурочной деятельности  в соответствии с требованиями ФГОС </dc:title>
  <dc:creator>User</dc:creator>
  <cp:lastModifiedBy>Админ</cp:lastModifiedBy>
  <cp:revision>75</cp:revision>
  <dcterms:created xsi:type="dcterms:W3CDTF">2014-11-15T17:14:11Z</dcterms:created>
  <dcterms:modified xsi:type="dcterms:W3CDTF">2016-06-24T06:53:14Z</dcterms:modified>
</cp:coreProperties>
</file>